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295" r:id="rId5"/>
    <p:sldId id="855" r:id="rId6"/>
    <p:sldId id="1273" r:id="rId7"/>
    <p:sldId id="1293" r:id="rId8"/>
    <p:sldId id="341" r:id="rId9"/>
    <p:sldId id="1237" r:id="rId10"/>
    <p:sldId id="365" r:id="rId11"/>
    <p:sldId id="1285" r:id="rId12"/>
    <p:sldId id="1281" r:id="rId13"/>
    <p:sldId id="1294" r:id="rId14"/>
  </p:sldIdLst>
  <p:sldSz cx="12192000" cy="6858000"/>
  <p:notesSz cx="6858000" cy="9144000"/>
  <p:custShowLst>
    <p:custShow name="AIS Presentation - 10 Slide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384"/>
    <a:srgbClr val="065D7C"/>
    <a:srgbClr val="066688"/>
    <a:srgbClr val="077B87"/>
    <a:srgbClr val="088C9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CB1E4-2F71-E8ED-137D-17E5DCF1A43B}" v="2" dt="2024-10-23T19:02:56.294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8F1-C759-40E3-BEC5-375F3CAC0F2F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6680-FAD9-401C-B62C-CCBAA686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179A3-AF8D-4591-9FEB-6B0092B18FDD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C41FC-E220-40D7-9DD0-A37A8A73E06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7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328"/>
            <a:fld id="{D75B3242-20C3-4B44-96D8-B57A2B6B1CD2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63328"/>
              <a:t>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28A64-AB94-4E35-B787-DF2DB84D93C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1681"/>
            <a:fld id="{79433904-4558-4A7F-843E-1AED145EBBEE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61681"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4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328"/>
            <a:fld id="{51865C93-C08C-4F88-93A8-A9390DD75046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63328"/>
              <a:t>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3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328"/>
            <a:fld id="{51865C93-C08C-4F88-93A8-A9390DD75046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63328"/>
              <a:t>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C41FC-E220-40D7-9DD0-A37A8A73E06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862B-41D2-FB2C-794A-B5F1030A0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86572-7883-FFAE-7C7C-AB08E7694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A3BDE-DD6B-2826-40D4-FCA1EF69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C463B-F4F0-BEC1-A780-DBA9327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27EB8-AEAC-4090-E51B-02F3C2AA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4F3A-E242-BB84-3A5C-AB0F63B0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39A7B-9A1F-83E2-BC48-2C5CBCB1A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B1BE-65F6-C763-EAA7-4F106CFA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3CA3-0FF0-CBA2-DB55-A294E800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3229-1F4A-353A-021F-D47FCC9F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F914F-9B85-9A52-1858-1745492E2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43FB7-477A-DE95-E253-538B216F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BB1A-7345-1802-A279-6569D90D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A9D9-1BD3-A383-3DED-BD429317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40AC-084D-A4E1-1390-55204745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23" y="817584"/>
            <a:ext cx="5935869" cy="5238160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" y="4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3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8D7-C518-554C-9C98-4E0C5148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FCEA-7BDE-51DB-C211-7AC96326C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3954-F207-F1AB-5C76-352952D0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6444-AEAF-3C25-6C60-6A3E4592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81E29-7ED5-5294-42A0-4579A7B3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E067-05A2-56CB-647D-9CBCD8AF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F356D-04A5-6AAB-880E-30E475EAF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68C5-ECBE-9589-71D8-C4922C74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E0EEC-7B43-9417-B251-21FD5284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5C062-A52D-36DF-F649-14FF501A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1C51-82FF-F1BD-CB9B-ED8ADE0F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0DE5-6902-3262-D751-24308A052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23237-17E4-FFCA-DE2E-5FD511F1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7E6D2-31D2-1B86-D4BD-DDE54AB1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7D89A-602F-A55F-3951-CDDC7FA2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1FC2-0627-5C21-F29C-DC1D50E6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016E-23C9-A2CE-C189-FB4F441C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B027-8AAB-AFEC-75E3-EC3AD756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AC297-8A4D-3500-5258-103BCB17F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3E1F-ADC9-1339-3A65-117039864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3518C-AF4C-209C-C891-83EA5638C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61432-291D-9F46-1C19-176C3B5D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83175-6895-DF56-6EB7-032CB8DF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54E80-EA8A-D9BC-C2E2-6FA372CC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7227-8A7F-3FB3-FE54-00EBAF42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BAFC2-94AA-98F6-44DD-876F0245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E4A0F-A53B-AFF2-ED7E-A319AC4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B0D15-5027-D3DA-4C46-B146109B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D6BAC-26BD-ACE1-83BA-5B2D5E79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72143-A1CA-01A3-CF75-20AC6233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606AB-173F-79AF-BC4F-4F74F13C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0907-6A39-BF61-9381-E4E9111C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CE2F-1731-3FD8-E164-C184543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4640B-A258-8E83-1AC1-F12FA13F3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98482-5330-E5E2-74F1-A749520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84607-E8D6-1DC1-E4B3-7C3A04C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3C7B7-E70C-170D-87B4-A329FE54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B7ED-ED32-6B28-3FA5-58D8BDE1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76645-02FB-07A7-A493-665DFB7AE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80813-056A-AEEC-25C6-03145F03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77E27-6C0B-8FA2-A813-B676903A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12BA6-E3F5-09A5-C137-EE2E7DB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DC089-D569-D65E-AE7F-73DA3E9D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CF6E-7107-2948-2246-A6FE218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5830-E230-08A3-0ADC-32B32A94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C0FA6-EC9F-EDA9-0829-D661873B6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DC36E-6F10-4BC7-ACFF-A60C57CBBF8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3259-60F0-3863-83FE-D1DA68CF0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B9F2-0590-A23C-81AF-0F810C233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37764-A2DE-4E2F-96EB-C79D60FE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A8378-3FBE-BE7C-7B49-9382E80B8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492" name="Rectangle 5849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8493" name="Rectangle 5849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94" name="Rectangle 5849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95" name="Rectangle 5849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91" name="Rectangle 5849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AIS GAUGING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1507" y="387224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THANK YOU FOR YOUR ATTENTION!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AF4FCFE-39B5-E362-BFE9-966AD1B73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6" y="2181426"/>
            <a:ext cx="4845620" cy="3997637"/>
          </a:xfrm>
          <a:prstGeom prst="rect">
            <a:avLst/>
          </a:prstGeom>
        </p:spPr>
      </p:pic>
      <p:pic>
        <p:nvPicPr>
          <p:cNvPr id="4" name="Picture 3" descr="A diagram of quality matters&#10;&#10;Description automatically generated">
            <a:extLst>
              <a:ext uri="{FF2B5EF4-FFF2-40B4-BE49-F238E27FC236}">
                <a16:creationId xmlns:a16="http://schemas.microsoft.com/office/drawing/2014/main" id="{793D93A5-98B1-5694-A6D2-80DBBFB24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78" y="2181232"/>
            <a:ext cx="3907879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7" name="Rectangle 15396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9" name="Rectangle 15398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AIS Pilot Facility</a:t>
            </a:r>
            <a:b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Terre Haute, IN</a:t>
            </a:r>
          </a:p>
        </p:txBody>
      </p:sp>
      <p:pic>
        <p:nvPicPr>
          <p:cNvPr id="4" name="Picture 3" descr="A large machine with a yellow roll of food&#10;&#10;Description automatically generated">
            <a:extLst>
              <a:ext uri="{FF2B5EF4-FFF2-40B4-BE49-F238E27FC236}">
                <a16:creationId xmlns:a16="http://schemas.microsoft.com/office/drawing/2014/main" id="{7E509B9E-575F-9F41-59B2-8446CB3B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9" b="10890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CEE1CC4-890D-9B7F-076D-29101025B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5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90" name="Rectangle 5838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32" tIns="45716" rIns="91432" bIns="45716" rtlCol="0" anchor="ctr">
            <a:normAutofit/>
          </a:bodyPr>
          <a:lstStyle/>
          <a:p>
            <a:pPr eaLnBrk="1" hangingPunct="1"/>
            <a:r>
              <a:rPr lang="en-US" sz="3400">
                <a:latin typeface="Arial Black" pitchFamily="34" charset="0"/>
              </a:rPr>
              <a:t>AIS GAUGING</a:t>
            </a:r>
            <a:br>
              <a:rPr lang="en-US" sz="3400">
                <a:latin typeface="Arial Black" pitchFamily="34" charset="0"/>
              </a:rPr>
            </a:br>
            <a:r>
              <a:rPr lang="en-US" sz="3400">
                <a:latin typeface="Arial Black" pitchFamily="34" charset="0"/>
              </a:rPr>
              <a:t>Service and Support</a:t>
            </a:r>
          </a:p>
        </p:txBody>
      </p:sp>
      <p:grpSp>
        <p:nvGrpSpPr>
          <p:cNvPr id="58392" name="Group 5839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8393" name="Rectangle 5839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94" name="Rectangle 5839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396" name="Rectangle 583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361950" indent="-361950" defTabSz="966788"/>
            <a:r>
              <a:rPr lang="en-US" sz="2000" dirty="0"/>
              <a:t>Remote Access</a:t>
            </a:r>
          </a:p>
          <a:p>
            <a:pPr marL="361950" indent="-361950" defTabSz="966788"/>
            <a:endParaRPr lang="en-US" sz="2000" dirty="0"/>
          </a:p>
          <a:p>
            <a:pPr marL="361950" indent="-361950" defTabSz="966788"/>
            <a:r>
              <a:rPr lang="en-US" sz="2000" dirty="0"/>
              <a:t>24/7 Support</a:t>
            </a:r>
          </a:p>
          <a:p>
            <a:pPr marL="361950" indent="-361950" defTabSz="966788"/>
            <a:endParaRPr lang="en-US" sz="2000" dirty="0"/>
          </a:p>
          <a:p>
            <a:pPr marL="361950" indent="-361950" defTabSz="966788"/>
            <a:r>
              <a:rPr lang="en-US" sz="2000" dirty="0"/>
              <a:t>8 Service Engineers in North America</a:t>
            </a:r>
          </a:p>
          <a:p>
            <a:pPr marL="361950" indent="-361950" defTabSz="966788"/>
            <a:endParaRPr lang="en-US" sz="2000" dirty="0"/>
          </a:p>
          <a:p>
            <a:pPr marL="361950" indent="-361950" defTabSz="966788"/>
            <a:r>
              <a:rPr lang="en-US" sz="2000" dirty="0"/>
              <a:t>All Parts Stocked and Available to Ship Overnight</a:t>
            </a:r>
          </a:p>
          <a:p>
            <a:pPr marL="361950" indent="-361950" defTabSz="966788"/>
            <a:endParaRPr lang="en-US" sz="2000" dirty="0"/>
          </a:p>
          <a:p>
            <a:pPr marL="361950" indent="-361950" defTabSz="966788"/>
            <a:r>
              <a:rPr lang="en-US" sz="2000" dirty="0"/>
              <a:t>Emergency Onsite Support</a:t>
            </a:r>
          </a:p>
        </p:txBody>
      </p:sp>
      <p:sp>
        <p:nvSpPr>
          <p:cNvPr id="58398" name="Rectangle 5839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00" name="Rectangle 5839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hard hat and safety jacket&#10;&#10;Description automatically generated">
            <a:extLst>
              <a:ext uri="{FF2B5EF4-FFF2-40B4-BE49-F238E27FC236}">
                <a16:creationId xmlns:a16="http://schemas.microsoft.com/office/drawing/2014/main" id="{8388A026-9DB1-11BB-5314-494CDB5C8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4" b="918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58402" name="Rectangle 5840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447F751-D232-4FF3-95E9-8861D814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543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9" name="Rectangle 5837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1" name="Rectangle 5838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3" name="Rectangle 5838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5" name="Rectangle 5838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de-DE" sz="4000" b="1" dirty="0">
                <a:solidFill>
                  <a:srgbClr val="FFFFFF"/>
                </a:solidFill>
              </a:rPr>
              <a:t>AIS </a:t>
            </a:r>
            <a:r>
              <a:rPr lang="de-DE" sz="4000" b="1" dirty="0" err="1">
                <a:solidFill>
                  <a:srgbClr val="FFFFFF"/>
                </a:solidFill>
              </a:rPr>
              <a:t>Gauging</a:t>
            </a:r>
            <a:r>
              <a:rPr lang="de-DE" sz="4000" b="1" dirty="0">
                <a:solidFill>
                  <a:srgbClr val="FFFFFF"/>
                </a:solidFill>
              </a:rPr>
              <a:t> Upgrades</a:t>
            </a:r>
            <a:endParaRPr lang="de-DE" sz="4000" b="1" i="1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F8499E-098D-82A4-7A54-82C70B384ADB}"/>
              </a:ext>
            </a:extLst>
          </p:cNvPr>
          <p:cNvSpPr/>
          <p:nvPr/>
        </p:nvSpPr>
        <p:spPr>
          <a:xfrm>
            <a:off x="4843854" y="2272293"/>
            <a:ext cx="7203973" cy="73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BEC51-B89D-81C3-36D5-1C084D89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280" y="2170031"/>
            <a:ext cx="8112750" cy="4614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A3DF6F-D018-85A1-4A37-0ABE81D58919}"/>
              </a:ext>
            </a:extLst>
          </p:cNvPr>
          <p:cNvSpPr txBox="1"/>
          <p:nvPr/>
        </p:nvSpPr>
        <p:spPr>
          <a:xfrm>
            <a:off x="11970" y="2272293"/>
            <a:ext cx="515439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Minimal Downtime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Non-proprietary off-the-shelf components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No Forced Obsolescence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IO Processor and Module Supported for 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Open Platform Architecture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OPC tag-name Driven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Seamlessly Integrate into any Existing PLC or Data Collection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9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2" name="Rectangle 1536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4" name="Rectangle 1536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1346" y="-28965"/>
            <a:ext cx="5809307" cy="1003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AIS GAUGING INSTALLS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F1692-FD70-B1A0-50C3-2B8DDBE54A44}"/>
              </a:ext>
            </a:extLst>
          </p:cNvPr>
          <p:cNvSpPr txBox="1"/>
          <p:nvPr/>
        </p:nvSpPr>
        <p:spPr>
          <a:xfrm>
            <a:off x="41634" y="694347"/>
            <a:ext cx="7306992" cy="323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have emerged as a leading provider of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Online Non-contact Gauging &amp; Control Systems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globally for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production lines in the fields of 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Plastics Extrusion            :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Extruded Sheet film, Cast film, Blown film , Bi-axially oriented film </a:t>
            </a:r>
          </a:p>
          <a:p>
            <a:pPr lvl="1"/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Non-Woven &amp; textiles    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Spun-bonded fabric ,  Spun-lace fabric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Extrusion Coating           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Wet &amp; Dry Liquid solution coating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Lamination &amp; Converting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PVC Calendaring film  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 Calendaring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lang="en-US" sz="1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en-US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7E171-4C98-4E80-AD4D-463F8EB3A8E0}"/>
              </a:ext>
            </a:extLst>
          </p:cNvPr>
          <p:cNvSpPr txBox="1"/>
          <p:nvPr/>
        </p:nvSpPr>
        <p:spPr>
          <a:xfrm>
            <a:off x="41634" y="3996533"/>
            <a:ext cx="6116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Metal Application: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Steel &amp; Other Metal Mills, Hot Melt Coating, Cold mills, Process lines,  Reversing mills, aluminum foil</a:t>
            </a:r>
          </a:p>
          <a:p>
            <a:pPr lvl="1"/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Paper Mills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Battery Energy Application: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coating, Cathode Coating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Foam Material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Textiles / Carpet /Roofing material /Flooring material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Float glass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Fiberglass insulation film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CA36B-6AB0-855C-BFB1-AF1D05959AB3}"/>
              </a:ext>
            </a:extLst>
          </p:cNvPr>
          <p:cNvSpPr txBox="1"/>
          <p:nvPr/>
        </p:nvSpPr>
        <p:spPr>
          <a:xfrm>
            <a:off x="8854976" y="16667"/>
            <a:ext cx="3337808" cy="6700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lose-up of a machine&#10;&#10;Description automatically generated">
            <a:extLst>
              <a:ext uri="{FF2B5EF4-FFF2-40B4-BE49-F238E27FC236}">
                <a16:creationId xmlns:a16="http://schemas.microsoft.com/office/drawing/2014/main" id="{17E26479-F583-28F1-A24B-8AA4C3CCC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9079822" y="16667"/>
            <a:ext cx="2837032" cy="1219466"/>
          </a:xfrm>
          <a:prstGeom prst="rect">
            <a:avLst/>
          </a:prstGeom>
        </p:spPr>
      </p:pic>
      <p:pic>
        <p:nvPicPr>
          <p:cNvPr id="8" name="Picture 7" descr="A machine with plastic rolls&#10;&#10;Description automatically generated">
            <a:extLst>
              <a:ext uri="{FF2B5EF4-FFF2-40B4-BE49-F238E27FC236}">
                <a16:creationId xmlns:a16="http://schemas.microsoft.com/office/drawing/2014/main" id="{EBB42A78-D191-9CA8-46E8-E171FCF3A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22" y="1407046"/>
            <a:ext cx="2837032" cy="1378488"/>
          </a:xfrm>
          <a:prstGeom prst="rect">
            <a:avLst/>
          </a:prstGeom>
        </p:spPr>
      </p:pic>
      <p:pic>
        <p:nvPicPr>
          <p:cNvPr id="5" name="Picture 4" descr="A white machine with orange buttons and a red button&#10;&#10;Description automatically generated">
            <a:extLst>
              <a:ext uri="{FF2B5EF4-FFF2-40B4-BE49-F238E27FC236}">
                <a16:creationId xmlns:a16="http://schemas.microsoft.com/office/drawing/2014/main" id="{75EA3416-F90E-A7FA-C88C-5E03527A8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4" y="2956448"/>
            <a:ext cx="2837032" cy="1378488"/>
          </a:xfrm>
          <a:prstGeom prst="rect">
            <a:avLst/>
          </a:prstGeom>
        </p:spPr>
      </p:pic>
      <p:pic>
        <p:nvPicPr>
          <p:cNvPr id="10" name="Picture 9" descr="A machine with a piece of paper&#10;&#10;Description automatically generated">
            <a:extLst>
              <a:ext uri="{FF2B5EF4-FFF2-40B4-BE49-F238E27FC236}">
                <a16:creationId xmlns:a16="http://schemas.microsoft.com/office/drawing/2014/main" id="{8D1B4029-E2DD-D9CE-5228-955D2E9B9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4" y="4483808"/>
            <a:ext cx="2837032" cy="1703105"/>
          </a:xfrm>
          <a:prstGeom prst="rect">
            <a:avLst/>
          </a:prstGeom>
        </p:spPr>
      </p:pic>
      <p:pic>
        <p:nvPicPr>
          <p:cNvPr id="1028" name="Picture 4" descr="Image result for multiple arrows coming together into one">
            <a:extLst>
              <a:ext uri="{FF2B5EF4-FFF2-40B4-BE49-F238E27FC236}">
                <a16:creationId xmlns:a16="http://schemas.microsoft.com/office/drawing/2014/main" id="{5760ADF5-7760-488A-E761-DDD3B6B3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5720" y="2401090"/>
            <a:ext cx="23145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07" name="Rectangle 40960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chine with wires and wires&#10;&#10;Description automatically generated with medium confidence">
            <a:extLst>
              <a:ext uri="{FF2B5EF4-FFF2-40B4-BE49-F238E27FC236}">
                <a16:creationId xmlns:a16="http://schemas.microsoft.com/office/drawing/2014/main" id="{524D2689-1688-3257-FDCE-4043A3BA5C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346086" y="10"/>
            <a:ext cx="9669642" cy="6857990"/>
          </a:xfrm>
          <a:prstGeom prst="rect">
            <a:avLst/>
          </a:prstGeom>
        </p:spPr>
      </p:pic>
      <p:sp>
        <p:nvSpPr>
          <p:cNvPr id="409609" name="Rectangle 40960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61" y="0"/>
            <a:ext cx="433972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AIS Gauging Measurement Sensors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0661" y="1557619"/>
            <a:ext cx="4064052" cy="516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BASIS WEIGHT SENSORS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BetaTEK</a:t>
            </a:r>
            <a:r>
              <a:rPr lang="en-US" sz="2000" i="1" dirty="0">
                <a:latin typeface="Aptos" panose="020B0004020202020204" pitchFamily="34" charset="0"/>
              </a:rPr>
              <a:t> (Sr-90, Kr-85)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X-Ray Backscatter Sensor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X-Ray Transmission Sensor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Infrared Absorption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Ultrosonic</a:t>
            </a:r>
            <a:endParaRPr lang="en-US" sz="2000" i="1" dirty="0">
              <a:latin typeface="Aptos" panose="020B00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MOISTURE SENSORS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InfraTEK</a:t>
            </a:r>
            <a:endParaRPr lang="en-US" sz="2000" i="1" dirty="0">
              <a:latin typeface="Aptos" panose="020B0004020202020204" pitchFamily="34" charset="0"/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WaveTEK</a:t>
            </a:r>
            <a:endParaRPr lang="en-US" sz="2000" i="1" dirty="0">
              <a:latin typeface="Aptos" panose="020B00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CALIPER THICKNESS SENSORS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LaserTEK</a:t>
            </a:r>
            <a:r>
              <a:rPr lang="en-US" sz="2000" i="1" dirty="0">
                <a:latin typeface="Aptos" panose="020B0004020202020204" pitchFamily="34" charset="0"/>
              </a:rPr>
              <a:t> - Laser Triangulation (Single- and Dual-Sided)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ShadowTEK</a:t>
            </a:r>
            <a:endParaRPr lang="en-US" sz="2000" i="1" dirty="0">
              <a:latin typeface="Aptos" panose="020B0004020202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TeraHertz</a:t>
            </a:r>
            <a:endParaRPr lang="en-US" sz="2000" i="1" dirty="0">
              <a:latin typeface="Aptos" panose="020B00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AIR PERMEABILITY SENSOR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Aptos" panose="020B0004020202020204" pitchFamily="34" charset="0"/>
              </a:rPr>
              <a:t>PirosityPRO</a:t>
            </a:r>
            <a:endParaRPr lang="en-US" sz="2000" i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with a red light">
            <a:extLst>
              <a:ext uri="{FF2B5EF4-FFF2-40B4-BE49-F238E27FC236}">
                <a16:creationId xmlns:a16="http://schemas.microsoft.com/office/drawing/2014/main" id="{281EA964-9C23-3705-ED1E-117949CA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91" y="3292843"/>
            <a:ext cx="4504809" cy="2560002"/>
          </a:xfrm>
          <a:prstGeom prst="rect">
            <a:avLst/>
          </a:prstGeom>
        </p:spPr>
      </p:pic>
      <p:pic>
        <p:nvPicPr>
          <p:cNvPr id="4" name="Picture 3" descr="A machine with a green light">
            <a:extLst>
              <a:ext uri="{FF2B5EF4-FFF2-40B4-BE49-F238E27FC236}">
                <a16:creationId xmlns:a16="http://schemas.microsoft.com/office/drawing/2014/main" id="{094E9B79-9665-B68D-0E4C-71B9D8B23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9" y="1655321"/>
            <a:ext cx="3387340" cy="2008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C1006-6908-C5AE-080B-06A044F3B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" y="3"/>
            <a:ext cx="955059" cy="74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EB89F-92D9-522B-A24F-795CF449FCDD}"/>
              </a:ext>
            </a:extLst>
          </p:cNvPr>
          <p:cNvSpPr txBox="1"/>
          <p:nvPr/>
        </p:nvSpPr>
        <p:spPr>
          <a:xfrm>
            <a:off x="7552274" y="299965"/>
            <a:ext cx="393191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Web Measurement &amp; Control Systems</a:t>
            </a:r>
          </a:p>
        </p:txBody>
      </p:sp>
      <p:pic>
        <p:nvPicPr>
          <p:cNvPr id="2" name="Picture 1" descr="A blue and white machine&#10;&#10;Description automatically generated">
            <a:extLst>
              <a:ext uri="{FF2B5EF4-FFF2-40B4-BE49-F238E27FC236}">
                <a16:creationId xmlns:a16="http://schemas.microsoft.com/office/drawing/2014/main" id="{096EDBDD-F530-FC80-8121-5DCE5E195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78" y="745875"/>
            <a:ext cx="3609154" cy="132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585A4-EAF4-BD0E-4FF2-9306C4D33603}"/>
              </a:ext>
            </a:extLst>
          </p:cNvPr>
          <p:cNvSpPr txBox="1"/>
          <p:nvPr/>
        </p:nvSpPr>
        <p:spPr>
          <a:xfrm>
            <a:off x="300714" y="839528"/>
            <a:ext cx="5185686" cy="550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AIS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 offers a wide array of frames :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799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799" b="1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ndustrial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O-frames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799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799" b="1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Industrial 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C-frames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799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799" b="1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Industrial  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I-frames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799" dirty="0">
              <a:solidFill>
                <a:srgbClr val="000000"/>
              </a:solidFill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99" b="1" i="0" u="heavy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In Models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799" dirty="0">
              <a:solidFill>
                <a:srgbClr val="000000"/>
              </a:solidFill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Macro Frames      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✓ 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Micro Frames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799" dirty="0">
              <a:solidFill>
                <a:srgbClr val="000000"/>
              </a:solidFill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Nano Frames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       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✓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Monobeams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Frame  </a:t>
            </a:r>
            <a:r>
              <a:rPr lang="en-US" sz="1799" b="1" dirty="0">
                <a:solidFill>
                  <a:srgbClr val="000000"/>
                </a:solidFill>
                <a:latin typeface="Calisto MT"/>
              </a:rPr>
              <a:t>  </a:t>
            </a: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799" dirty="0">
              <a:solidFill>
                <a:srgbClr val="000000"/>
              </a:solidFill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Rigid C-Frames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     </a:t>
            </a:r>
            <a:endParaRPr lang="en-US" sz="1799" dirty="0">
              <a:solidFill>
                <a:srgbClr val="000000"/>
              </a:solidFill>
              <a:latin typeface="Aptos Narrow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799" dirty="0">
              <a:solidFill>
                <a:srgbClr val="000000"/>
              </a:solidFill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799" b="1" dirty="0">
                <a:solidFill>
                  <a:srgbClr val="000000"/>
                </a:solidFill>
                <a:latin typeface="Calisto MT"/>
              </a:rPr>
              <a:t>Gemini Frame with defects detecting </a:t>
            </a:r>
            <a:r>
              <a:rPr lang="en-US" sz="1799" dirty="0">
                <a:solidFill>
                  <a:srgbClr val="000000"/>
                </a:solidFill>
                <a:latin typeface="Calisto MT"/>
              </a:rPr>
              <a:t>: 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99" dirty="0">
                <a:solidFill>
                  <a:srgbClr val="000000"/>
                </a:solidFill>
                <a:latin typeface="Calisto MT"/>
                <a:ea typeface="Aptos" panose="020B0004020202020204" pitchFamily="34" charset="0"/>
                <a:cs typeface="Aptos" panose="020B0004020202020204" pitchFamily="34" charset="0"/>
              </a:rPr>
              <a:t>:This is a new patent pending technology that can give full width measurement with no moving parts while also detecting material defects. </a:t>
            </a:r>
          </a:p>
        </p:txBody>
      </p:sp>
      <p:pic>
        <p:nvPicPr>
          <p:cNvPr id="11" name="Picture 10" descr="A white machine with a red light&#10;&#10;Description automatically generated">
            <a:extLst>
              <a:ext uri="{FF2B5EF4-FFF2-40B4-BE49-F238E27FC236}">
                <a16:creationId xmlns:a16="http://schemas.microsoft.com/office/drawing/2014/main" id="{AC5FBC8F-284F-420C-4AED-EE0019446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667" y="5028208"/>
            <a:ext cx="1614478" cy="1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6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99" name="Rectangle 3174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1" name="Rectangle 31750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3" name="Rectangle 31750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5" name="Rectangle 31750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EnvisionPro HMI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i="1" dirty="0">
                <a:solidFill>
                  <a:srgbClr val="FFFFFF"/>
                </a:solidFill>
              </a:rPr>
              <a:t>Overview Display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C960F-0C42-28DA-1110-3F895224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161923" y="1664420"/>
            <a:ext cx="9144001" cy="5095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E6AF7-A00D-DB10-8E68-5A38990C6FDD}"/>
              </a:ext>
            </a:extLst>
          </p:cNvPr>
          <p:cNvSpPr txBox="1"/>
          <p:nvPr/>
        </p:nvSpPr>
        <p:spPr>
          <a:xfrm>
            <a:off x="9323110" y="1655276"/>
            <a:ext cx="2689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upper portion of the display provides an 8-pen historical trend to view any variable within the HMI.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lower portion of the display contains a set of different displays, typically set to the measurement profiles.</a:t>
            </a:r>
          </a:p>
        </p:txBody>
      </p:sp>
    </p:spTree>
    <p:extLst>
      <p:ext uri="{BB962C8B-B14F-4D97-AF65-F5344CB8AC3E}">
        <p14:creationId xmlns:p14="http://schemas.microsoft.com/office/powerpoint/2010/main" val="355705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99" name="Rectangle 3174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1" name="Rectangle 31750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3" name="Rectangle 31750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5" name="Rectangle 31750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EnvisionPro HMI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i="1" dirty="0">
                <a:solidFill>
                  <a:srgbClr val="FFFFFF"/>
                </a:solidFill>
              </a:rPr>
              <a:t>Recipe Load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C960F-0C42-28DA-1110-3F895224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161923" y="1655276"/>
            <a:ext cx="9144001" cy="509541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4B5F8C-1B84-00B3-15FA-FE5D00C5CFC3}"/>
              </a:ext>
            </a:extLst>
          </p:cNvPr>
          <p:cNvSpPr/>
          <p:nvPr/>
        </p:nvSpPr>
        <p:spPr>
          <a:xfrm>
            <a:off x="-4" y="2606844"/>
            <a:ext cx="2976285" cy="378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86B4D-3D4F-655E-057F-CED8A1A41632}"/>
              </a:ext>
            </a:extLst>
          </p:cNvPr>
          <p:cNvSpPr/>
          <p:nvPr/>
        </p:nvSpPr>
        <p:spPr>
          <a:xfrm>
            <a:off x="161923" y="2161551"/>
            <a:ext cx="404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E6AF7-A00D-DB10-8E68-5A38990C6FDD}"/>
              </a:ext>
            </a:extLst>
          </p:cNvPr>
          <p:cNvSpPr txBox="1"/>
          <p:nvPr/>
        </p:nvSpPr>
        <p:spPr>
          <a:xfrm>
            <a:off x="9323110" y="1655276"/>
            <a:ext cx="2689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Recipe select &amp; load buttons. Selecting a recipe allows you to place a product on-deck from the database. Loading the recipe puts the on-deck product active.</a:t>
            </a:r>
          </a:p>
          <a:p>
            <a:pPr marL="342900" indent="-342900">
              <a:buAutoNum type="arabicPeriod"/>
            </a:pPr>
            <a:r>
              <a:rPr lang="en-US" dirty="0"/>
              <a:t>Displays the difference between on-deck &amp; active recipe items. You may modify on-deck items here (temporary).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938E51-8A69-DF9C-9AC1-589416F8B65C}"/>
              </a:ext>
            </a:extLst>
          </p:cNvPr>
          <p:cNvSpPr/>
          <p:nvPr/>
        </p:nvSpPr>
        <p:spPr>
          <a:xfrm>
            <a:off x="3998254" y="2267641"/>
            <a:ext cx="2976285" cy="1327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A9FB3-2880-32E6-231F-36F98203BF86}"/>
              </a:ext>
            </a:extLst>
          </p:cNvPr>
          <p:cNvSpPr/>
          <p:nvPr/>
        </p:nvSpPr>
        <p:spPr>
          <a:xfrm>
            <a:off x="4160181" y="1822348"/>
            <a:ext cx="404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60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3961200B75B4B8B388395D28D7E33" ma:contentTypeVersion="11" ma:contentTypeDescription="Create a new document." ma:contentTypeScope="" ma:versionID="cfc62ebbed7245598b579643913f8e84">
  <xsd:schema xmlns:xsd="http://www.w3.org/2001/XMLSchema" xmlns:xs="http://www.w3.org/2001/XMLSchema" xmlns:p="http://schemas.microsoft.com/office/2006/metadata/properties" xmlns:ns2="f8b4eabe-7531-4d2f-a303-9e750bbaee0d" xmlns:ns3="3c9898b1-19f9-48de-81a9-8f0ece619119" targetNamespace="http://schemas.microsoft.com/office/2006/metadata/properties" ma:root="true" ma:fieldsID="7548166c9ddf9d89ed6d3a050e81da75" ns2:_="" ns3:_="">
    <xsd:import namespace="f8b4eabe-7531-4d2f-a303-9e750bbaee0d"/>
    <xsd:import namespace="3c9898b1-19f9-48de-81a9-8f0ece61911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4eabe-7531-4d2f-a303-9e750bbaee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69b4706-0030-45a3-9344-3cdcdbedd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898b1-19f9-48de-81a9-8f0ece61911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99231ea-b8c1-469c-abe5-21ff8f74923d}" ma:internalName="TaxCatchAll" ma:showField="CatchAllData" ma:web="3c9898b1-19f9-48de-81a9-8f0ece619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9898b1-19f9-48de-81a9-8f0ece619119" xsi:nil="true"/>
    <lcf76f155ced4ddcb4097134ff3c332f xmlns="f8b4eabe-7531-4d2f-a303-9e750bbaee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7EB52D-0B9F-49DA-96AE-857FBA116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4eabe-7531-4d2f-a303-9e750bbaee0d"/>
    <ds:schemaRef ds:uri="3c9898b1-19f9-48de-81a9-8f0ece619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617F89-517E-4D48-B084-BBCAB5E6D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372384-9920-42FB-B276-82387AD50599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f8b4eabe-7531-4d2f-a303-9e750bbaee0d"/>
    <ds:schemaRef ds:uri="http://schemas.openxmlformats.org/package/2006/metadata/core-properties"/>
    <ds:schemaRef ds:uri="http://schemas.microsoft.com/office/2006/documentManagement/types"/>
    <ds:schemaRef ds:uri="3c9898b1-19f9-48de-81a9-8f0ece61911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60434</TotalTime>
  <Words>417</Words>
  <Application>Microsoft Office PowerPoint</Application>
  <PresentationFormat>Widescreen</PresentationFormat>
  <Paragraphs>112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Arial Black</vt:lpstr>
      <vt:lpstr>Calisto MT</vt:lpstr>
      <vt:lpstr>Times New Roman</vt:lpstr>
      <vt:lpstr>Wingdings</vt:lpstr>
      <vt:lpstr>Office Theme</vt:lpstr>
      <vt:lpstr>PowerPoint Presentation</vt:lpstr>
      <vt:lpstr>AIS Pilot Facility Terre Haute, IN</vt:lpstr>
      <vt:lpstr>AIS GAUGING Service and Support</vt:lpstr>
      <vt:lpstr>AIS Gauging Upgrades</vt:lpstr>
      <vt:lpstr>AIS GAUGING INSTALLS</vt:lpstr>
      <vt:lpstr>AIS Gauging Measurement Sensors</vt:lpstr>
      <vt:lpstr>PowerPoint Presentation</vt:lpstr>
      <vt:lpstr>EnvisionPro HMI Overview Display</vt:lpstr>
      <vt:lpstr>EnvisionPro HMI Recipe Load</vt:lpstr>
      <vt:lpstr>AIS GAUGING</vt:lpstr>
      <vt:lpstr>AIS Presentation - 10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Conner Daugherty</dc:creator>
  <cp:lastModifiedBy>Grant Harpole</cp:lastModifiedBy>
  <cp:revision>68</cp:revision>
  <dcterms:created xsi:type="dcterms:W3CDTF">2024-07-09T17:46:05Z</dcterms:created>
  <dcterms:modified xsi:type="dcterms:W3CDTF">2024-11-08T19:19:37Z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0x01010051F3961200B75B4B8B388395D28D7E33</vt:lpwstr>
  </property>
  <property fmtid="{D5CDD505-2E9C-101B-9397-08002B2CF9AE}" pid="3" name="MediaServiceImageTags">
    <vt:lpwstr/>
  </property>
</Properties>
</file>